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7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2" r:id="rId3"/>
    <p:sldId id="296" r:id="rId4"/>
    <p:sldId id="298" r:id="rId5"/>
    <p:sldId id="287" r:id="rId6"/>
    <p:sldId id="271" r:id="rId7"/>
    <p:sldId id="265" r:id="rId8"/>
    <p:sldId id="270" r:id="rId9"/>
    <p:sldId id="297" r:id="rId10"/>
    <p:sldId id="267" r:id="rId11"/>
    <p:sldId id="295" r:id="rId12"/>
    <p:sldId id="292" r:id="rId13"/>
    <p:sldId id="277" r:id="rId14"/>
    <p:sldId id="294" r:id="rId15"/>
    <p:sldId id="259" r:id="rId16"/>
    <p:sldId id="299" r:id="rId17"/>
    <p:sldId id="281" r:id="rId18"/>
  </p:sldIdLst>
  <p:sldSz cx="9144000" cy="6858000" type="screen4x3"/>
  <p:notesSz cx="6797675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00FF"/>
    <a:srgbClr val="993300"/>
    <a:srgbClr val="CC66FF"/>
    <a:srgbClr val="000000"/>
    <a:srgbClr val="3399FF"/>
    <a:srgbClr val="FFFF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4" autoAdjust="0"/>
    <p:restoredTop sz="94788" autoAdjust="0"/>
  </p:normalViewPr>
  <p:slideViewPr>
    <p:cSldViewPr>
      <p:cViewPr>
        <p:scale>
          <a:sx n="77" d="100"/>
          <a:sy n="77" d="100"/>
        </p:scale>
        <p:origin x="-115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2"/>
    </p:cViewPr>
  </p:sorterViewPr>
  <p:notesViewPr>
    <p:cSldViewPr>
      <p:cViewPr varScale="1">
        <p:scale>
          <a:sx n="76" d="100"/>
          <a:sy n="76" d="100"/>
        </p:scale>
        <p:origin x="-2160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4973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6" tIns="45633" rIns="91266" bIns="4563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lv-LV"/>
          </a:p>
        </p:txBody>
      </p:sp>
      <p:sp>
        <p:nvSpPr>
          <p:cNvPr id="600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118" y="0"/>
            <a:ext cx="2944972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6" tIns="45633" rIns="91266" bIns="4563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lv-LV"/>
          </a:p>
        </p:txBody>
      </p:sp>
      <p:sp>
        <p:nvSpPr>
          <p:cNvPr id="600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960"/>
            <a:ext cx="2944973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6" tIns="45633" rIns="91266" bIns="4563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lv-LV"/>
              <a:t>2</a:t>
            </a:r>
          </a:p>
        </p:txBody>
      </p:sp>
      <p:sp>
        <p:nvSpPr>
          <p:cNvPr id="600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118" y="9428960"/>
            <a:ext cx="2944972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6" tIns="45633" rIns="91266" bIns="4563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889FE5-4240-478A-9C04-AA93B2F068C3}" type="slidenum">
              <a:rPr lang="lv-LV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84447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973" cy="49609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1118" y="0"/>
            <a:ext cx="2944972" cy="49609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r">
              <a:defRPr sz="1200"/>
            </a:lvl1pPr>
          </a:lstStyle>
          <a:p>
            <a:fld id="{EDA93E7A-10B4-447E-ADA5-90DC870E299A}" type="datetimeFigureOut">
              <a:rPr lang="lv-LV" smtClean="0"/>
              <a:t>16.04.2021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6" tIns="45633" rIns="91266" bIns="45633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610" y="4715272"/>
            <a:ext cx="5438456" cy="4466433"/>
          </a:xfrm>
          <a:prstGeom prst="rect">
            <a:avLst/>
          </a:prstGeom>
        </p:spPr>
        <p:txBody>
          <a:bodyPr vert="horz" lIns="91266" tIns="45633" rIns="91266" bIns="45633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1" y="9428960"/>
            <a:ext cx="2944973" cy="496095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l">
              <a:defRPr sz="1200"/>
            </a:lvl1pPr>
          </a:lstStyle>
          <a:p>
            <a:r>
              <a:rPr lang="lv-LV"/>
              <a:t>2</a:t>
            </a: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1118" y="9428960"/>
            <a:ext cx="2944972" cy="496095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r">
              <a:defRPr sz="1200"/>
            </a:lvl1pPr>
          </a:lstStyle>
          <a:p>
            <a:fld id="{0E446405-1E1C-475F-B670-335DFFAEC9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744203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46405-1E1C-475F-B670-335DFFAEC9FC}" type="slidenum">
              <a:rPr lang="lv-LV" smtClean="0"/>
              <a:t>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32767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leņķa trīsstūr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v-LV"/>
              <a:t>Rediģēt šablona apakšvirsraksta stilu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Brīv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Brīv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Brīv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aisns savienotāj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a vietturi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90E923-5DFE-4396-B37D-3627A6887E05}" type="datetime1">
              <a:rPr lang="lv-LV" smtClean="0"/>
              <a:t>16.04.2021</a:t>
            </a:fld>
            <a:endParaRPr lang="lv-LV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7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EE9174-D5B0-4695-A759-72DB87906E0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1967-253B-4B3C-978F-0E7E32F2E1F1}" type="datetime1">
              <a:rPr lang="lv-LV" smtClean="0"/>
              <a:t>16.04.2021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8A08-C5A7-4B20-8919-522FD2E7320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5C99E-8DE7-4A59-B973-621C07ADDAF2}" type="datetime1">
              <a:rPr lang="lv-LV" smtClean="0"/>
              <a:t>16.04.2021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1939-CA48-4190-95BB-04CABCCF097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lv-LV"/>
              <a:t>Rediģēt šablona virsraksta stilu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EC35D-76FC-4284-B1EC-9EE8587BD998}" type="datetime1">
              <a:rPr lang="lv-LV" smtClean="0"/>
              <a:t>16.04.2021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F019-FD5F-4952-B88A-C9BF7328A1F9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Skujiņu bultiņ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Skujiņu bultiņ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348E4-65CF-4262-AC3F-606E134CD752}" type="datetime1">
              <a:rPr lang="lv-LV" smtClean="0"/>
              <a:t>16.04.2021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0A962-20D5-4CFB-9DA1-2ABA217FD1B9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lv-LV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/>
              <a:t>Rediģēt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/>
              <a:t>Rediģēt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334E-1C14-4AF0-B18E-EB1F6E35DC48}" type="datetime1">
              <a:rPr lang="lv-LV" smtClean="0"/>
              <a:t>16.04.2021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8986-FADE-4173-BB8A-A84997401A6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24328-709D-4C7F-B5D6-F42EAF9DC538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5DF7D-D696-4463-B6C2-3B839E082609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lv-LV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200F-716A-4DAD-A3EF-71E8AE5EBF93}" type="datetime1">
              <a:rPr lang="lv-LV" smtClean="0"/>
              <a:t>16.04.2021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83F1-9A05-44FE-926A-A5126DAA0216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v-LV"/>
              <a:t>Rediģēt šablona teksta stilus</a:t>
            </a:r>
          </a:p>
          <a:p>
            <a:pPr lvl="1" eaLnBrk="1" latinLnBrk="0" hangingPunct="1"/>
            <a:r>
              <a:rPr lang="lv-LV"/>
              <a:t>Otrais līmenis</a:t>
            </a:r>
          </a:p>
          <a:p>
            <a:pPr lvl="2" eaLnBrk="1" latinLnBrk="0" hangingPunct="1"/>
            <a:r>
              <a:rPr lang="lv-LV"/>
              <a:t>Trešais līmenis</a:t>
            </a:r>
          </a:p>
          <a:p>
            <a:pPr lvl="3" eaLnBrk="1" latinLnBrk="0" hangingPunct="1"/>
            <a:r>
              <a:rPr lang="lv-LV"/>
              <a:t>Ceturtais līmenis</a:t>
            </a:r>
          </a:p>
          <a:p>
            <a:pPr lvl="4" eaLnBrk="1" latinLnBrk="0" hangingPunct="1"/>
            <a:r>
              <a:rPr lang="lv-LV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5AFD73C-CCFD-4D9C-A100-A152D70BB76E}" type="datetime1">
              <a:rPr lang="lv-LV" smtClean="0"/>
              <a:t>16.04.2021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33CC-201C-4D80-8E34-18D98EA75E5A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v-LV"/>
              <a:t>Rediģēt šablona teksta stilus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v-LV"/>
              <a:t>Noklikšķiniet uz attēla ikonas</a:t>
            </a:r>
            <a:endParaRPr kumimoji="0" lang="en-US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BFC7F2-81E9-4814-AB38-F340F06AE12A}" type="datetime1">
              <a:rPr lang="lv-LV" smtClean="0"/>
              <a:t>16.04.2021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B0732AD-3A30-47F3-92B3-CD2CD9D86DEA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8" name="Brīv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Brīv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aisnleņķa trīsstūr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Taisns savienotāj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kujiņu bultiņ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Skujiņu bultiņ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rīv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rīv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aisnleņķa trīsstūr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Taisns savienotāj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lv-LV"/>
              <a:t>Rediģēt šablona virsraksta stilu</a:t>
            </a:r>
            <a:endParaRPr kumimoji="0" lang="en-US"/>
          </a:p>
        </p:txBody>
      </p:sp>
      <p:sp>
        <p:nvSpPr>
          <p:cNvPr id="30" name="Teksta vietturi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v-LV"/>
              <a:t>Rediģēt šablona teksta stilus</a:t>
            </a:r>
          </a:p>
          <a:p>
            <a:pPr lvl="1" eaLnBrk="1" latinLnBrk="0" hangingPunct="1"/>
            <a:r>
              <a:rPr kumimoji="0" lang="lv-LV"/>
              <a:t>Otrais līmenis</a:t>
            </a:r>
          </a:p>
          <a:p>
            <a:pPr lvl="2" eaLnBrk="1" latinLnBrk="0" hangingPunct="1"/>
            <a:r>
              <a:rPr kumimoji="0" lang="lv-LV"/>
              <a:t>Trešais līmenis</a:t>
            </a:r>
          </a:p>
          <a:p>
            <a:pPr lvl="3" eaLnBrk="1" latinLnBrk="0" hangingPunct="1"/>
            <a:r>
              <a:rPr kumimoji="0" lang="lv-LV"/>
              <a:t>Ceturtais līmenis</a:t>
            </a:r>
          </a:p>
          <a:p>
            <a:pPr lvl="4" eaLnBrk="1" latinLnBrk="0" hangingPunct="1"/>
            <a:r>
              <a:rPr kumimoji="0" lang="lv-LV"/>
              <a:t>Piektais līmenis</a:t>
            </a:r>
            <a:endParaRPr kumimoji="0"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C5A98C8-9A20-45E0-9829-C562BD5A1547}" type="datetime1">
              <a:rPr lang="lv-LV" smtClean="0"/>
              <a:t>16.04.2021</a:t>
            </a:fld>
            <a:endParaRPr lang="lv-LV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4C7A456-8EBC-4501-9270-7509D2E08E54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ransition spd="slow">
    <p:wheel spokes="1"/>
  </p:transition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1124744"/>
            <a:ext cx="6910387" cy="1440408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tx1"/>
                </a:solidFill>
                <a:latin typeface="Times New Roman" pitchFamily="18" charset="0"/>
              </a:rPr>
              <a:t>Dzīvnieku </a:t>
            </a:r>
            <a:r>
              <a:rPr lang="en-GB" sz="3600" b="1" dirty="0" err="1">
                <a:solidFill>
                  <a:schemeClr val="tx1"/>
                </a:solidFill>
                <a:latin typeface="Times New Roman" pitchFamily="18" charset="0"/>
              </a:rPr>
              <a:t>īpašnieka</a:t>
            </a:r>
            <a:r>
              <a:rPr lang="en-GB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pienākumi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un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dzīvniekveselības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apmeklējumi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/>
            </a:r>
            <a:b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jaunā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Dzīvnieku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veselības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tiesību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akta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lang="en-GB" sz="3600" dirty="0" err="1">
                <a:solidFill>
                  <a:schemeClr val="tx1"/>
                </a:solidFill>
                <a:effectLst/>
                <a:latin typeface="Times New Roman" pitchFamily="18" charset="0"/>
              </a:rPr>
              <a:t>ietvaros</a:t>
            </a:r>
            <a:endParaRPr lang="en-US" sz="3600" dirty="0">
              <a:solidFill>
                <a:schemeClr val="tx1"/>
              </a:solidFill>
              <a:effectLst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16856" y="5301208"/>
            <a:ext cx="6400800" cy="1000125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endParaRPr lang="lv-LV" b="1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en-US" b="1" dirty="0">
                <a:latin typeface="Times New Roman" pitchFamily="18" charset="0"/>
              </a:rPr>
              <a:t>R</a:t>
            </a:r>
            <a:r>
              <a:rPr lang="lv-LV" b="1" dirty="0">
                <a:latin typeface="Times New Roman" pitchFamily="18" charset="0"/>
              </a:rPr>
              <a:t>ī</a:t>
            </a:r>
            <a:r>
              <a:rPr lang="en-US" b="1" dirty="0">
                <a:latin typeface="Times New Roman" pitchFamily="18" charset="0"/>
              </a:rPr>
              <a:t>g</a:t>
            </a:r>
            <a:r>
              <a:rPr lang="lv-LV" b="1" dirty="0">
                <a:latin typeface="Times New Roman" pitchFamily="18" charset="0"/>
              </a:rPr>
              <a:t>ā</a:t>
            </a:r>
            <a:r>
              <a:rPr lang="en-GB" b="1" dirty="0">
                <a:latin typeface="Times New Roman" pitchFamily="18" charset="0"/>
              </a:rPr>
              <a:t>, 15.04.2021.</a:t>
            </a:r>
            <a:endParaRPr lang="en-US" b="1" dirty="0">
              <a:latin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24944"/>
            <a:ext cx="2376264" cy="230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93067" y="1341165"/>
            <a:ext cx="8686800" cy="49681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DzVTA 11. </a:t>
            </a:r>
            <a:r>
              <a:rPr lang="en-GB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ants</a:t>
            </a:r>
            <a:r>
              <a:rPr lang="en-GB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>
          <a:xfrm>
            <a:off x="395536" y="6309320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10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21563" y="144505"/>
            <a:ext cx="5740589" cy="1143000"/>
          </a:xfrm>
        </p:spPr>
        <p:txBody>
          <a:bodyPr>
            <a:noAutofit/>
          </a:bodyPr>
          <a:lstStyle/>
          <a:p>
            <a:pPr algn="ctr"/>
            <a:r>
              <a:rPr lang="lv-LV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Zināšanas par </a:t>
            </a:r>
            <a:br>
              <a:rPr lang="lv-LV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dzīvnieku veselību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403" y="90016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109440" y="2350807"/>
            <a:ext cx="1704264" cy="31684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dzīvnieku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slimībām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tostarp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zoonozēm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dirty="0"/>
          </a:p>
        </p:txBody>
      </p:sp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1921563" y="2323223"/>
            <a:ext cx="1704264" cy="31647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biodrošības principiem </a:t>
            </a:r>
          </a:p>
          <a:p>
            <a:pPr algn="ctr"/>
            <a:endParaRPr lang="lv-LV" dirty="0"/>
          </a:p>
        </p:txBody>
      </p:sp>
      <p:sp>
        <p:nvSpPr>
          <p:cNvPr id="12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3733686" y="2323223"/>
            <a:ext cx="1704264" cy="31647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dzīvnieku labu lopkopības praksi</a:t>
            </a:r>
          </a:p>
        </p:txBody>
      </p:sp>
      <p:sp>
        <p:nvSpPr>
          <p:cNvPr id="13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5546130" y="2326991"/>
            <a:ext cx="1704264" cy="3160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mijiedarbību starp dzīvnieku veselību un labturību un cilvēku veselību </a:t>
            </a:r>
          </a:p>
        </p:txBody>
      </p:sp>
      <p:sp>
        <p:nvSpPr>
          <p:cNvPr id="14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7382108" y="2323223"/>
            <a:ext cx="1704264" cy="3160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rezistenci pret ārstēšanu, anti-</a:t>
            </a:r>
          </a:p>
          <a:p>
            <a:pPr marL="0" indent="0" algn="ctr">
              <a:buNone/>
            </a:pP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mikrobiliem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līdzekļiem, un tās sekām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837D6C9-ED6D-4DD3-AE74-54FBE6581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005"/>
            <a:ext cx="2123728" cy="2259230"/>
          </a:xfrm>
          <a:prstGeom prst="rect">
            <a:avLst/>
          </a:prstGeom>
        </p:spPr>
      </p:pic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xmlns="" id="{A6C186B5-F094-4532-A60D-FEAC04D82C26}"/>
              </a:ext>
            </a:extLst>
          </p:cNvPr>
          <p:cNvSpPr/>
          <p:nvPr/>
        </p:nvSpPr>
        <p:spPr>
          <a:xfrm>
            <a:off x="1854707" y="1624501"/>
            <a:ext cx="721870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PERATORAM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zināšanas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25981"/>
          </a:xfrm>
        </p:spPr>
        <p:txBody>
          <a:bodyPr>
            <a:normAutofit/>
          </a:bodyPr>
          <a:lstStyle/>
          <a:p>
            <a:r>
              <a:rPr lang="lv-LV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Ņemot vērā</a:t>
            </a: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lv-LV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DzVTA 11. pants </a:t>
            </a:r>
          </a:p>
          <a:p>
            <a:pPr algn="r"/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11</a:t>
            </a:fld>
            <a:endParaRPr lang="lv-LV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89596" y="194082"/>
            <a:ext cx="624380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Nepieciešamo zināšanu saturs </a:t>
            </a:r>
            <a:br>
              <a:rPr lang="lv-LV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apjoms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425" y="97530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B1873000-AEF6-4E5F-BA4C-D7E92B500C70}"/>
              </a:ext>
            </a:extLst>
          </p:cNvPr>
          <p:cNvSpPr/>
          <p:nvPr/>
        </p:nvSpPr>
        <p:spPr>
          <a:xfrm>
            <a:off x="336216" y="2076546"/>
            <a:ext cx="8484255" cy="663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pārziņā esošās dzīvnieku sugas un kategorijas, to produktus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D10F3E4E-FAAA-4BC1-9802-8841C0FB07C2}"/>
              </a:ext>
            </a:extLst>
          </p:cNvPr>
          <p:cNvSpPr/>
          <p:nvPr/>
        </p:nvSpPr>
        <p:spPr>
          <a:xfrm>
            <a:off x="336215" y="2903485"/>
            <a:ext cx="8496945" cy="663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darbības raksturu ar dzīvniekiem, to produktiem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3BD8E7E2-BFD1-467B-8E58-BA6F7FD36898}"/>
              </a:ext>
            </a:extLst>
          </p:cNvPr>
          <p:cNvSpPr/>
          <p:nvPr/>
        </p:nvSpPr>
        <p:spPr>
          <a:xfrm>
            <a:off x="336216" y="3773039"/>
            <a:ext cx="8496944" cy="663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ražošanas veidu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3C70CBBD-1B03-49C9-9FB8-E0476EC11E3C}"/>
              </a:ext>
            </a:extLst>
          </p:cNvPr>
          <p:cNvSpPr/>
          <p:nvPr/>
        </p:nvSpPr>
        <p:spPr>
          <a:xfrm>
            <a:off x="336215" y="4642593"/>
            <a:ext cx="8496944" cy="663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veicamos uzdevumus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200A3B3-75CA-4654-ADAB-1C22615C8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0473"/>
            <a:ext cx="1658306" cy="15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8864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80348BE3-C3B9-47E3-9D83-A7456040E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lv-LV" sz="2800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8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sz="2800" i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DzVTA 11. pants </a:t>
            </a:r>
          </a:p>
          <a:p>
            <a:pPr marL="514350" indent="-514350" algn="r">
              <a:buAutoNum type="arabicParenR" startAt="4"/>
            </a:pPr>
            <a:endParaRPr lang="lv-LV" sz="2800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7A2CA11-C06A-4250-9541-36F071D9E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3C40A1-C099-409A-B4F5-36A10C8C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0FC5621-BEE8-465E-B02D-ED3E0E189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12</a:t>
            </a:fld>
            <a:endParaRPr lang="lv-LV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546279AA-D40E-4F80-A15E-2168896E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848" y="77486"/>
            <a:ext cx="6306496" cy="1143000"/>
          </a:xfrm>
        </p:spPr>
        <p:txBody>
          <a:bodyPr>
            <a:normAutofit/>
          </a:bodyPr>
          <a:lstStyle/>
          <a:p>
            <a:pPr algn="ctr"/>
            <a:r>
              <a:rPr lang="en-GB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lv-LV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ināšan</a:t>
            </a:r>
            <a:r>
              <a:rPr lang="en-GB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lv-LV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iegū</a:t>
            </a:r>
            <a:r>
              <a:rPr lang="en-GB" sz="4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šanas</a:t>
            </a:r>
            <a:r>
              <a:rPr lang="en-GB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lv-LV" sz="4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eidi</a:t>
            </a:r>
            <a:endParaRPr lang="lv-LV" dirty="0">
              <a:solidFill>
                <a:schemeClr val="tx1"/>
              </a:solidFill>
              <a:effectLst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522" y="39681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50686" y="1519132"/>
            <a:ext cx="8777798" cy="59794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zināšanas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iegūt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dažādos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veidos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134701" y="2224901"/>
            <a:ext cx="1825601" cy="31684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 pieredz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lv-LV" sz="2200" dirty="0"/>
              <a:t> 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2051720" y="2231890"/>
            <a:ext cx="2357299" cy="31684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lauksaimniecības vai akvakultūras nozaru </a:t>
            </a:r>
            <a:r>
              <a:rPr lang="en-GB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mācību</a:t>
            </a:r>
            <a:r>
              <a:rPr lang="en-GB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</a:t>
            </a:r>
            <a:r>
              <a:rPr lang="en-GB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lv-LV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s, kas attiecas uz dzīvnieku veselību </a:t>
            </a:r>
          </a:p>
        </p:txBody>
      </p:sp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4542691" y="2224900"/>
            <a:ext cx="1704264" cy="31684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formālā izglītīb</a:t>
            </a:r>
            <a:r>
              <a:rPr lang="en-GB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endParaRPr lang="lv-LV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1600" dirty="0"/>
          </a:p>
        </p:txBody>
      </p:sp>
      <p:sp>
        <p:nvSpPr>
          <p:cNvPr id="12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6408204" y="2212511"/>
            <a:ext cx="2520280" cy="31878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citā pieredzē vai apmācībā, kurā iegūst līdzvērtīgu zināšanu līmeni</a:t>
            </a:r>
            <a:endParaRPr lang="lv-LV" sz="22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F0B370B-1D5C-41E2-9772-676B675FF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93" y="193767"/>
            <a:ext cx="121809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24273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30968" y="1340769"/>
            <a:ext cx="8853771" cy="5256584"/>
          </a:xfrm>
        </p:spPr>
        <p:txBody>
          <a:bodyPr>
            <a:noAutofit/>
          </a:bodyPr>
          <a:lstStyle/>
          <a:p>
            <a:pPr marL="0" lvl="0" indent="0" algn="just">
              <a:buClr>
                <a:srgbClr val="F0A22E"/>
              </a:buClr>
              <a:buNone/>
            </a:pPr>
            <a:r>
              <a:rPr lang="lv-LV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F0A22E"/>
              </a:buClr>
              <a:buNone/>
            </a:pPr>
            <a:endParaRPr lang="lv-LV" sz="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F0A22E"/>
              </a:buClr>
              <a:buNone/>
            </a:pPr>
            <a:r>
              <a:rPr lang="en-GB" sz="23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lv-LV" sz="23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zīvniekveselības apmeklējumu biežums ir samērīgs ar attiecīgā objekta radīto risku</a:t>
            </a:r>
          </a:p>
          <a:p>
            <a:pPr marL="0" lvl="0" indent="0" algn="r">
              <a:buClr>
                <a:srgbClr val="F0A22E"/>
              </a:buClr>
              <a:buNone/>
            </a:pPr>
            <a:r>
              <a:rPr lang="lv-LV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DzVTA</a:t>
            </a:r>
            <a:r>
              <a:rPr lang="lv-LV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pants</a:t>
            </a:r>
            <a:endParaRPr lang="lv-LV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395536" y="6381328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13</a:t>
            </a:fld>
            <a:endParaRPr lang="lv-LV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>
          <a:xfrm>
            <a:off x="1985737" y="260647"/>
            <a:ext cx="5728720" cy="821920"/>
          </a:xfrm>
        </p:spPr>
        <p:txBody>
          <a:bodyPr>
            <a:noAutofit/>
          </a:bodyPr>
          <a:lstStyle/>
          <a:p>
            <a:pPr algn="ctr"/>
            <a:r>
              <a:rPr lang="lv-LV" sz="4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Dzīvniekveselības</a:t>
            </a:r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apmeklējumi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592" y="26599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41520" y="1636825"/>
            <a:ext cx="8862346" cy="8391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nodrošina veterinārārsta dzīvniekveselības apmeklējum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tajos gadījumos, kad ir atbilstošs risks, ņemot vērā:</a:t>
            </a: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150686" y="2580088"/>
            <a:ext cx="1704264" cy="283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objekta veidu</a:t>
            </a:r>
          </a:p>
          <a:p>
            <a:pPr algn="ctr"/>
            <a:endParaRPr lang="lv-LV" dirty="0"/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1985738" y="2604688"/>
            <a:ext cx="1704264" cy="283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turēto dzīvnieku sugas un kategorijas </a:t>
            </a:r>
            <a:endParaRPr lang="lv-LV" sz="2400" dirty="0"/>
          </a:p>
        </p:txBody>
      </p:sp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3819322" y="2580087"/>
            <a:ext cx="2984926" cy="283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epidemioloģisko situāciju par slimībām pret kurām turētie dzīvnieki ir uzņēmīgi</a:t>
            </a:r>
            <a:endParaRPr lang="lv-LV" sz="2200" dirty="0"/>
          </a:p>
        </p:txBody>
      </p:sp>
      <p:sp>
        <p:nvSpPr>
          <p:cNvPr id="12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6913989" y="2580088"/>
            <a:ext cx="2051171" cy="2832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uzraudzību vai oficiālu kontroli, ko piemēro turētajiem dzīvniekiem un objektiem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C04AD4D-674D-4E75-9E66-A116CB667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68" y="75169"/>
            <a:ext cx="1495299" cy="145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56622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6651A47-B7C8-4EC6-9839-BABFF05EE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8833520" cy="4234475"/>
          </a:xfrm>
        </p:spPr>
        <p:txBody>
          <a:bodyPr/>
          <a:lstStyle/>
          <a:p>
            <a:pPr marL="109728" indent="0" algn="just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endParaRPr lang="lv-LV" sz="24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endParaRPr lang="lv-LV" sz="2400" i="1" dirty="0">
              <a:solidFill>
                <a:srgbClr val="4E3B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lv-LV" sz="2400" i="1" dirty="0" err="1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DzVTA</a:t>
            </a:r>
            <a:r>
              <a:rPr lang="lv-LV" sz="2400" i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lv-LV" sz="2400" i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pants</a:t>
            </a:r>
            <a:endParaRPr lang="en-GB" dirty="0"/>
          </a:p>
          <a:p>
            <a:endParaRPr lang="en-GB" dirty="0"/>
          </a:p>
          <a:p>
            <a:pPr algn="r"/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A6615A6-843D-43D1-AAAE-F3DA23D26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C4A35FF-D3CA-487A-8048-18429C9C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8378055-5B5A-4D17-A8ED-2185E4F81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14</a:t>
            </a:fld>
            <a:endParaRPr lang="lv-LV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D37C4D51-5852-48F4-8A48-7B99AAFF5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004"/>
            <a:ext cx="7668344" cy="1296779"/>
          </a:xfrm>
        </p:spPr>
        <p:txBody>
          <a:bodyPr>
            <a:no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eleģējums EK</a:t>
            </a:r>
            <a:r>
              <a:rPr lang="en-GB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izstrādāt </a:t>
            </a:r>
            <a:r>
              <a:rPr lang="en-GB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harmonizētas prasības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88640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5287D20-02BD-4140-97DC-5C59632A04E2}"/>
              </a:ext>
            </a:extLst>
          </p:cNvPr>
          <p:cNvSpPr/>
          <p:nvPr/>
        </p:nvSpPr>
        <p:spPr>
          <a:xfrm>
            <a:off x="209943" y="2492896"/>
            <a:ext cx="8787407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Eiropas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Komisija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dotas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pilnvaras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īstenošanas aktiem paredzēt minimālās prasības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nosacījumu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vienādai piemērošanai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attiecībā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dzīvniekveselības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apmeklējumiem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93605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04800" y="1713718"/>
            <a:ext cx="8662119" cy="47396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EVF pozīcija </a:t>
            </a:r>
          </a:p>
          <a:p>
            <a:pPr marL="0" indent="0" algn="just">
              <a:buNone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par dzīvniekveselības apmeklējumiem saskaņā ar </a:t>
            </a:r>
            <a:r>
              <a:rPr lang="lv-LV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DzVTA</a:t>
            </a:r>
            <a:r>
              <a:rPr lang="lv-LV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25.panta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nosacījumiem:</a:t>
            </a:r>
          </a:p>
          <a:p>
            <a:pPr marL="0" indent="0" algn="just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15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7081" y="187747"/>
            <a:ext cx="7429599" cy="1441053"/>
          </a:xfrm>
        </p:spPr>
        <p:txBody>
          <a:bodyPr>
            <a:noAutofit/>
          </a:bodyPr>
          <a:lstStyle/>
          <a:p>
            <a:pPr algn="ctr"/>
            <a:r>
              <a:rPr lang="en-GB" sz="3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Eiropas</a:t>
            </a:r>
            <a:r>
              <a:rPr lang="en-GB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Veterinārārstu</a:t>
            </a:r>
            <a:r>
              <a:rPr lang="en-GB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federācija</a:t>
            </a:r>
            <a:r>
              <a:rPr lang="en-GB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(EVF) </a:t>
            </a:r>
            <a:r>
              <a:rPr lang="en-GB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en-GB" sz="3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dzīvniekveselības</a:t>
            </a:r>
            <a:r>
              <a:rPr lang="en-GB" sz="3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apmeklējumiem</a:t>
            </a:r>
            <a:endParaRPr lang="lv-LV" sz="3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88640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EF49AB2-DEBA-4D2F-BBC9-2207DF23EB2E}"/>
              </a:ext>
            </a:extLst>
          </p:cNvPr>
          <p:cNvSpPr/>
          <p:nvPr/>
        </p:nvSpPr>
        <p:spPr>
          <a:xfrm>
            <a:off x="368659" y="3437876"/>
            <a:ext cx="8534400" cy="15032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Dzīvniekveselības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apmeklējumi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uzraudzība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 algn="r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papildus vērtība visām ieinteresētajām pusēm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C738104-B872-4EF1-B6EC-17CD1E0C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95" y="2276872"/>
            <a:ext cx="8967004" cy="4130437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«klients» – dzīvnieka īpašnieks</a:t>
            </a:r>
          </a:p>
          <a:p>
            <a:pPr marL="109728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«pakalpojuma sniedzējs» – praktizējošs veterinārārsts</a:t>
            </a:r>
          </a:p>
          <a:p>
            <a:pPr marL="109728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F739E4A-537F-4635-9C69-DC8B03E05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600245A-77B2-4417-8657-EB62F3930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079F52E-D81A-497F-AA1D-B7761A598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16</a:t>
            </a:fld>
            <a:endParaRPr lang="lv-LV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24514E27-F77C-4D3B-8CD4-CB5639595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140" y="279858"/>
            <a:ext cx="7351204" cy="936104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Šī brīža situācija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9925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47108" y="1340451"/>
            <a:ext cx="8649779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Dzīvniekveselības apmeklējumi notiek pēc principa «pakalpojuma sniedzējs izpilda klienta vēlmes»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8AD01B3-1DAC-4ABC-A830-0D959CB38811}"/>
              </a:ext>
            </a:extLst>
          </p:cNvPr>
          <p:cNvSpPr/>
          <p:nvPr/>
        </p:nvSpPr>
        <p:spPr>
          <a:xfrm>
            <a:off x="129608" y="3212975"/>
            <a:ext cx="8767279" cy="589453"/>
          </a:xfrm>
          <a:prstGeom prst="round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indent="0" algn="ct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Dzīvniekveselības apmeklējumiem nav normatīvā regulējuma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933079B9-BAE8-4B5E-BE15-F86932F0A0AD}"/>
              </a:ext>
            </a:extLst>
          </p:cNvPr>
          <p:cNvSpPr/>
          <p:nvPr/>
        </p:nvSpPr>
        <p:spPr>
          <a:xfrm>
            <a:off x="176994" y="4005063"/>
            <a:ext cx="8767279" cy="2402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Saimniecības, kam ir tiesības iegādāties veterinārās zāles lieltirgotavā:</a:t>
            </a:r>
          </a:p>
          <a:p>
            <a:pPr algn="ctr"/>
            <a:endParaRPr lang="lv-LV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E42E899-C2FB-4772-8118-D50D7D7AE376}"/>
              </a:ext>
            </a:extLst>
          </p:cNvPr>
          <p:cNvSpPr/>
          <p:nvPr/>
        </p:nvSpPr>
        <p:spPr>
          <a:xfrm>
            <a:off x="358428" y="4856001"/>
            <a:ext cx="8407365" cy="347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PVD atļauja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F99D2F9A-8965-4562-A95A-7D7C5A2851E8}"/>
              </a:ext>
            </a:extLst>
          </p:cNvPr>
          <p:cNvSpPr/>
          <p:nvPr/>
        </p:nvSpPr>
        <p:spPr>
          <a:xfrm>
            <a:off x="378207" y="5343934"/>
            <a:ext cx="8387586" cy="347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līgums ar veterinārmedicīniskās prakses iestādi vai praktizējošu veterinārārstu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C85FEA13-7F4F-4479-8127-E9F99879041B}"/>
              </a:ext>
            </a:extLst>
          </p:cNvPr>
          <p:cNvSpPr/>
          <p:nvPr/>
        </p:nvSpPr>
        <p:spPr>
          <a:xfrm>
            <a:off x="378207" y="5856744"/>
            <a:ext cx="8387586" cy="347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dzīvnieku skaits ganāmpulkā - no150 liellopu vienībām</a:t>
            </a:r>
          </a:p>
        </p:txBody>
      </p:sp>
    </p:spTree>
    <p:extLst>
      <p:ext uri="{BB962C8B-B14F-4D97-AF65-F5344CB8AC3E}">
        <p14:creationId xmlns:p14="http://schemas.microsoft.com/office/powerpoint/2010/main" val="3502566334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323528" y="6309320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17</a:t>
            </a:fld>
            <a:endParaRPr lang="lv-LV"/>
          </a:p>
        </p:txBody>
      </p:sp>
      <p:pic>
        <p:nvPicPr>
          <p:cNvPr id="2" name="Picture 2" descr="Group Of Farm Animals Stock Photo, Picture And Royalty Free Image. Image  31642869.">
            <a:extLst>
              <a:ext uri="{FF2B5EF4-FFF2-40B4-BE49-F238E27FC236}">
                <a16:creationId xmlns:a16="http://schemas.microsoft.com/office/drawing/2014/main" xmlns="" id="{960C906A-19B3-45E3-AC8A-9E9A92946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951" y="2724930"/>
            <a:ext cx="5880590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06087" y="116632"/>
            <a:ext cx="8229600" cy="2952328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+mj-cs"/>
              </a:rPr>
              <a:t>Paldies par uzmanību </a:t>
            </a:r>
          </a:p>
          <a:p>
            <a:pPr marL="0" indent="0" algn="ctr">
              <a:buNone/>
            </a:pPr>
            <a:r>
              <a:rPr lang="lv-LV" sz="4800" b="1" dirty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+mj-cs"/>
              </a:rPr>
              <a:t>un </a:t>
            </a:r>
          </a:p>
          <a:p>
            <a:pPr marL="0" indent="0" algn="ctr">
              <a:buNone/>
            </a:pPr>
            <a:r>
              <a:rPr lang="lv-LV" sz="4800" b="1" dirty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+mj-cs"/>
              </a:rPr>
              <a:t>uz tikšanos!</a:t>
            </a:r>
            <a:endParaRPr lang="lv-LV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457" y="5588843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10679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844824"/>
            <a:ext cx="8784976" cy="4248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EIROPAS PARLAMENTA UN PADOMES 2016.gada 9.mart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 (ES)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2016/429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pārnēsājamām dzīvnieku slimībām un ar ko groza un atceļ konkrētus aktus dzīvnieku veselības jomā – </a:t>
            </a:r>
          </a:p>
          <a:p>
            <a:pPr marL="0" indent="0" algn="ctr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v-LV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Dzīvnieku veselības tiesību akts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 algn="ctr">
              <a:buNone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</a:p>
          <a:p>
            <a:pPr marL="0" indent="0" algn="ctr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pieņemtas -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Deleģēt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regulas</a:t>
            </a:r>
          </a:p>
          <a:p>
            <a:pPr marL="0" indent="0" algn="ctr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pieņemtas -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Īstenošanas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regulas</a:t>
            </a:r>
          </a:p>
          <a:p>
            <a:pPr marL="0" indent="0" algn="ctr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projektā -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deleģētās un īstenošanas regulas</a:t>
            </a:r>
          </a:p>
          <a:p>
            <a:pPr marL="0" indent="0" algn="just">
              <a:buNone/>
            </a:pPr>
            <a:endParaRPr lang="en-US" sz="2800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539552" y="6309320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2</a:t>
            </a:fld>
            <a:endParaRPr lang="lv-LV"/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1"/>
            <a:ext cx="5976664" cy="1628800"/>
          </a:xfrm>
        </p:spPr>
        <p:txBody>
          <a:bodyPr>
            <a:noAutofit/>
          </a:bodyPr>
          <a:lstStyle/>
          <a:p>
            <a:pPr algn="ctr"/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Dzīvnieku veselības </a:t>
            </a:r>
            <a:r>
              <a:rPr lang="en-GB" sz="4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tiesību</a:t>
            </a:r>
            <a:r>
              <a:rPr lang="en-GB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akts</a:t>
            </a:r>
            <a:endParaRPr lang="en-US" sz="4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888" y="238337"/>
            <a:ext cx="129614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0F1BC3C-A1AD-4CF2-9CFB-1515C771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761E28C-F05F-40F4-B395-8AE422894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09CFDB-1753-4358-816B-D1905936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3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BCA64DE-E999-4D1B-8D38-DCFD1FC15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4" y="84296"/>
            <a:ext cx="9013031" cy="679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68788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355DEBB-7A8A-4B64-8F5B-476590AC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B53D1EC-1261-48A2-82CB-D9827DD7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84B6D3-1E88-469A-A1E9-22B567E88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4</a:t>
            </a:fld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E7FE45D-46BC-4DF8-B9C2-0B7A8555F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4" y="620688"/>
            <a:ext cx="90963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39641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503636"/>
            <a:ext cx="8712968" cy="4525963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Jaun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terminoloģija</a:t>
            </a:r>
          </a:p>
          <a:p>
            <a:pPr marL="109728" indent="0">
              <a:buNone/>
            </a:pP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Termins «operators» iekļauj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dzīvnieku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īpašniek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u/ turētāju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5</a:t>
            </a:fld>
            <a:endParaRPr lang="lv-LV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D12CD8A8-A546-4485-9D59-00AD8B8D1079}"/>
              </a:ext>
            </a:extLst>
          </p:cNvPr>
          <p:cNvSpPr/>
          <p:nvPr/>
        </p:nvSpPr>
        <p:spPr>
          <a:xfrm>
            <a:off x="323528" y="2060848"/>
            <a:ext cx="850728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ir jebkura fiziska vai juridiska persona, kuras pārziņā ir dzīvnieki vai produkti, tostarp uz ierobežotu laikposmu (bet ne lolojumdzīvnieku turētāji vai veterinārārsti)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Dzīvnieku veselības tiesību akts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88640"/>
            <a:ext cx="129614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4CD5169-A0F7-45D4-B45F-74ED5BB78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688" y="5055987"/>
            <a:ext cx="2350680" cy="1770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EC76B9A-6F2B-4312-88DE-2470038B4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203" y="5027181"/>
            <a:ext cx="1542430" cy="18277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02B27CF-7220-4CAB-AE76-919180171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042352" y="5030265"/>
            <a:ext cx="1406961" cy="18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87748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tura vietturis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250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lv-LV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DzVTA</a:t>
            </a:r>
            <a:r>
              <a:rPr lang="lv-LV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pants </a:t>
            </a:r>
          </a:p>
          <a:p>
            <a:pPr marL="109728" indent="0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2800" dirty="0"/>
          </a:p>
        </p:txBody>
      </p:sp>
      <p:sp>
        <p:nvSpPr>
          <p:cNvPr id="6" name="Datuma vietturis 5"/>
          <p:cNvSpPr>
            <a:spLocks noGrp="1"/>
          </p:cNvSpPr>
          <p:nvPr>
            <p:ph type="dt" sz="half" idx="10"/>
          </p:nvPr>
        </p:nvSpPr>
        <p:spPr>
          <a:xfrm>
            <a:off x="467544" y="6165304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8" name="Slaida numura vietturis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6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120680" cy="967499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OPERATOR</a:t>
            </a:r>
            <a:r>
              <a:rPr lang="en-GB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PIENĀKUMI</a:t>
            </a:r>
            <a:endParaRPr lang="lv-LV" sz="36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8E321BFF-4E53-48EC-8BBB-616BD7CCECC9}"/>
              </a:ext>
            </a:extLst>
          </p:cNvPr>
          <p:cNvSpPr/>
          <p:nvPr/>
        </p:nvSpPr>
        <p:spPr>
          <a:xfrm>
            <a:off x="107505" y="2115104"/>
            <a:ext cx="1704264" cy="31140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dzīvnieku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veselību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3B50FDA-A5EA-4D5A-B439-59F065E02BA0}"/>
              </a:ext>
            </a:extLst>
          </p:cNvPr>
          <p:cNvSpPr/>
          <p:nvPr/>
        </p:nvSpPr>
        <p:spPr>
          <a:xfrm>
            <a:off x="1916755" y="2102477"/>
            <a:ext cx="1597014" cy="31267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veterināro zāļu atbildīgu lietošanu</a:t>
            </a:r>
            <a:endParaRPr lang="lv-LV" sz="24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5ECCB0AB-0333-474D-9636-7863D9CDD105}"/>
              </a:ext>
            </a:extLst>
          </p:cNvPr>
          <p:cNvSpPr/>
          <p:nvPr/>
        </p:nvSpPr>
        <p:spPr>
          <a:xfrm>
            <a:off x="3618754" y="2115104"/>
            <a:ext cx="1738548" cy="31140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slimību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izplatības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mazināšanu</a:t>
            </a:r>
            <a:endParaRPr lang="en-GB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7139E3F-FF1D-471F-9EBA-D24B9828392E}"/>
              </a:ext>
            </a:extLst>
          </p:cNvPr>
          <p:cNvSpPr/>
          <p:nvPr/>
        </p:nvSpPr>
        <p:spPr>
          <a:xfrm>
            <a:off x="7308304" y="2102477"/>
            <a:ext cx="1728191" cy="31267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lopkopības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praksi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AD21A2E-9CE9-4B6C-8920-B26BCF52AFBE}"/>
              </a:ext>
            </a:extLst>
          </p:cNvPr>
          <p:cNvSpPr/>
          <p:nvPr/>
        </p:nvSpPr>
        <p:spPr>
          <a:xfrm>
            <a:off x="5462288" y="2102478"/>
            <a:ext cx="1702000" cy="31267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biodrošību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616" y="11463"/>
            <a:ext cx="1347879" cy="119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A6C186B5-F094-4532-A60D-FEAC04D82C26}"/>
              </a:ext>
            </a:extLst>
          </p:cNvPr>
          <p:cNvSpPr/>
          <p:nvPr/>
        </p:nvSpPr>
        <p:spPr>
          <a:xfrm>
            <a:off x="1314878" y="1395421"/>
            <a:ext cx="769815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PERATOR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atbildīgs par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77081" y="1196753"/>
            <a:ext cx="8715399" cy="5287664"/>
          </a:xfrm>
          <a:noFill/>
        </p:spPr>
        <p:txBody>
          <a:bodyPr>
            <a:normAutofit/>
          </a:bodyPr>
          <a:lstStyle/>
          <a:p>
            <a:pPr marL="0" lvl="0" indent="0" algn="just">
              <a:buClr>
                <a:srgbClr val="F0A22E"/>
              </a:buClr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lv-LV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Eiropas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Komisijai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dotas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pilnvaras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izstrādāt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īstenošanas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kas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harmoniz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biodrošības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prasības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teritorijā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lv-LV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DzVTA</a:t>
            </a:r>
            <a:r>
              <a:rPr lang="lv-LV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pants</a:t>
            </a:r>
            <a:endParaRPr lang="lv-LV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r">
              <a:buNone/>
            </a:pP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F0A22E"/>
              </a:buClr>
              <a:buNone/>
            </a:pP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uma vietturis 5"/>
          <p:cNvSpPr>
            <a:spLocks noGrp="1"/>
          </p:cNvSpPr>
          <p:nvPr>
            <p:ph type="dt" sz="half" idx="10"/>
          </p:nvPr>
        </p:nvSpPr>
        <p:spPr>
          <a:xfrm>
            <a:off x="467544" y="6093296"/>
            <a:ext cx="2514600" cy="288925"/>
          </a:xfrm>
        </p:spPr>
        <p:txBody>
          <a:bodyPr/>
          <a:lstStyle/>
          <a:p>
            <a:r>
              <a:rPr lang="lv-LV" dirty="0"/>
              <a:t>15.04.2021.</a:t>
            </a:r>
          </a:p>
        </p:txBody>
      </p:sp>
      <p:sp>
        <p:nvSpPr>
          <p:cNvPr id="8" name="Slaida numura vietturis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7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619672" y="2655"/>
            <a:ext cx="6048672" cy="1505023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BIODROŠĪBA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457" y="4422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4B70DF1-1DEC-4A80-BBAB-C8D43D6C6177}"/>
              </a:ext>
            </a:extLst>
          </p:cNvPr>
          <p:cNvSpPr/>
          <p:nvPr/>
        </p:nvSpPr>
        <p:spPr>
          <a:xfrm>
            <a:off x="247708" y="1558777"/>
            <a:ext cx="8517632" cy="1713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Operatori vajadzības gadījumā veic pienācīgus biodrošības pasākumus attiecībā uz:</a:t>
            </a:r>
          </a:p>
          <a:p>
            <a:pPr algn="just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→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turētiem dzīvniekiem un </a:t>
            </a:r>
          </a:p>
          <a:p>
            <a:pPr algn="just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→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savvaļas dzīvniekiem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1F2509D2-A43F-494D-80CC-E4DF993AEB04}"/>
              </a:ext>
            </a:extLst>
          </p:cNvPr>
          <p:cNvSpPr/>
          <p:nvPr/>
        </p:nvSpPr>
        <p:spPr>
          <a:xfrm>
            <a:off x="251520" y="4644576"/>
            <a:ext cx="8640960" cy="1553988"/>
          </a:xfrm>
          <a:prstGeom prst="roundRect">
            <a:avLst/>
          </a:prstGeom>
          <a:ln>
            <a:solidFill>
              <a:srgbClr val="0099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2015.gada 9.jūnij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noteikumi Nr.291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Noteikumi par biodrošības pasākumu kopumu dzīvnieku turēšanas vietām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lv-LV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ED5785D-31AF-4429-89E9-4BE3602D3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38" y="40780"/>
            <a:ext cx="1494974" cy="1466899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07504" y="1340768"/>
            <a:ext cx="8905528" cy="4666523"/>
          </a:xfrm>
        </p:spPr>
        <p:txBody>
          <a:bodyPr>
            <a:normAutofit/>
          </a:bodyPr>
          <a:lstStyle/>
          <a:p>
            <a:pPr marL="0" lvl="0" indent="0" algn="just">
              <a:buClr>
                <a:srgbClr val="F0A22E"/>
              </a:buClr>
              <a:buNone/>
            </a:pPr>
            <a:endParaRPr lang="lv-LV" sz="2800" dirty="0">
              <a:solidFill>
                <a:srgbClr val="4E3B30"/>
              </a:solidFill>
            </a:endParaRPr>
          </a:p>
          <a:p>
            <a:pPr marL="0" lvl="0" indent="0" algn="just">
              <a:buClr>
                <a:srgbClr val="F0A22E"/>
              </a:buClr>
              <a:buNone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uma vietturis 5"/>
          <p:cNvSpPr>
            <a:spLocks noGrp="1"/>
          </p:cNvSpPr>
          <p:nvPr>
            <p:ph type="dt" sz="half" idx="10"/>
          </p:nvPr>
        </p:nvSpPr>
        <p:spPr>
          <a:xfrm>
            <a:off x="467544" y="6093296"/>
            <a:ext cx="2514600" cy="288925"/>
          </a:xfrm>
        </p:spPr>
        <p:txBody>
          <a:bodyPr/>
          <a:lstStyle/>
          <a:p>
            <a:fld id="{42ACC4F1-162B-4E93-9D58-BA3A4636680E}" type="datetime1">
              <a:rPr lang="lv-LV" smtClean="0"/>
              <a:t>16.04.2021</a:t>
            </a:fld>
            <a:endParaRPr lang="lv-LV" dirty="0"/>
          </a:p>
        </p:txBody>
      </p:sp>
      <p:sp>
        <p:nvSpPr>
          <p:cNvPr id="8" name="Slaida numura vietturis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8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59632" y="152245"/>
            <a:ext cx="6408712" cy="1004630"/>
          </a:xfrm>
        </p:spPr>
        <p:txBody>
          <a:bodyPr>
            <a:noAutofit/>
          </a:bodyPr>
          <a:lstStyle/>
          <a:p>
            <a:pPr algn="ctr"/>
            <a:r>
              <a:rPr lang="lv-LV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Piesardzīga un atbildīga zāļu lietošana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62" y="7829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1F8A9B9-A7A5-4C37-9AEF-8CAE2D852E52}"/>
              </a:ext>
            </a:extLst>
          </p:cNvPr>
          <p:cNvSpPr/>
          <p:nvPr/>
        </p:nvSpPr>
        <p:spPr>
          <a:xfrm>
            <a:off x="251520" y="1628800"/>
            <a:ext cx="864096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“Tik maz, cik iespējams - tik daudz, cik nepieciešams”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4546024-0412-4C4B-B6C2-8FEABB6E0768}"/>
              </a:ext>
            </a:extLst>
          </p:cNvPr>
          <p:cNvSpPr/>
          <p:nvPr/>
        </p:nvSpPr>
        <p:spPr>
          <a:xfrm>
            <a:off x="251520" y="4983194"/>
            <a:ext cx="8640960" cy="120799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PRAKTIZĒJOŠS VETERINĀRĀRSTS ir dzīvnieku īpašnieka labākais sabiedrotais, lai saglabātu veselu un augsti produktīvu dzīvnieku ganāmpulku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7D7B77B5-717E-4D23-A6BE-45BE28B8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3" y="-71325"/>
            <a:ext cx="1609617" cy="166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6F7CC5FB-CBFA-4FA3-BFB5-9F09395C9E09}"/>
              </a:ext>
            </a:extLst>
          </p:cNvPr>
          <p:cNvSpPr/>
          <p:nvPr/>
        </p:nvSpPr>
        <p:spPr>
          <a:xfrm>
            <a:off x="251521" y="2506893"/>
            <a:ext cx="8640960" cy="22902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zāles lieto, ja veterinārārsts noteicis</a:t>
            </a:r>
          </a:p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lieto tikai saskaņā ar lietošanas instrukciju un veterinārārsta        norādījumiem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ievēro noteikto zāļu izdalīšanās periodu</a:t>
            </a:r>
          </a:p>
          <a:p>
            <a:pPr marL="342900" indent="-342900">
              <a:buFontTx/>
              <a:buChar char="-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reģistrē zāļu lietošanu dzīvniekiem</a:t>
            </a:r>
          </a:p>
          <a:p>
            <a:pPr marL="342900" indent="-342900">
              <a:buFontTx/>
              <a:buChar char="-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novērst antimikrobiālo līdzekļu profilaktisku lietošanu u.c.</a:t>
            </a:r>
          </a:p>
        </p:txBody>
      </p:sp>
    </p:spTree>
    <p:extLst>
      <p:ext uri="{BB962C8B-B14F-4D97-AF65-F5344CB8AC3E}">
        <p14:creationId xmlns:p14="http://schemas.microsoft.com/office/powerpoint/2010/main" val="417508980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9899AA0-56EB-452A-B66C-15CD882D6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30823"/>
            <a:ext cx="8640960" cy="502697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ZEMKOPĪBAS MINISTRIJA </a:t>
            </a:r>
          </a:p>
          <a:p>
            <a:pPr marL="109728" indent="0" algn="r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sadarbībā ar VESELĪBAS MINISTRIJU </a:t>
            </a:r>
          </a:p>
          <a:p>
            <a:pPr marL="109728" indent="0" algn="just">
              <a:buNone/>
            </a:pPr>
            <a:endParaRPr lang="lv-LV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realizē Eiropas Komisijas Strukturālo reformu tehniskā atbalsta projektu “Vienas veselības” pasākumiem AMR ierobežošanai Latvijā.</a:t>
            </a:r>
          </a:p>
          <a:p>
            <a:pPr marL="109728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Zviedrijas pārstāvji veic apmācību seminārus</a:t>
            </a:r>
          </a:p>
          <a:p>
            <a:pPr marL="109728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Dalībnieki no </a:t>
            </a:r>
          </a:p>
          <a:p>
            <a:pPr marL="109728" indent="0" algn="r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VM, SPKC, ZM, PVD, LLU VMF, LLKC, LVB, LOSP</a:t>
            </a:r>
          </a:p>
          <a:p>
            <a:pPr marL="109728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67793E-BB3D-4A50-A5A1-BDA669CE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B48D-4A49-4309-AA65-ACD9E6522B9F}" type="datetime1">
              <a:rPr lang="lv-LV" smtClean="0"/>
              <a:t>16.04.2021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F018A2A-4D1B-4D97-82A7-F7113B79C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A04E18A-62FA-435F-8464-AEA7A2851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EC9EF-C6DE-42AD-8221-77747E3637D7}" type="slidenum">
              <a:rPr lang="lv-LV" smtClean="0"/>
              <a:pPr/>
              <a:t>9</a:t>
            </a:fld>
            <a:endParaRPr lang="lv-LV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C07D2A2C-90AF-4EF3-B6FC-2EBFD0C01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62" y="7829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0B5D04F-06B6-4782-8EF0-12C463BDED67}"/>
              </a:ext>
            </a:extLst>
          </p:cNvPr>
          <p:cNvSpPr/>
          <p:nvPr/>
        </p:nvSpPr>
        <p:spPr>
          <a:xfrm>
            <a:off x="587061" y="111135"/>
            <a:ext cx="6840760" cy="969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LATOHOP projekts</a:t>
            </a:r>
            <a:endParaRPr lang="lv-LV" sz="3600" b="1" dirty="0"/>
          </a:p>
        </p:txBody>
      </p:sp>
    </p:spTree>
    <p:extLst>
      <p:ext uri="{BB962C8B-B14F-4D97-AF65-F5344CB8AC3E}">
        <p14:creationId xmlns:p14="http://schemas.microsoft.com/office/powerpoint/2010/main" val="484887944"/>
      </p:ext>
    </p:extLst>
  </p:cSld>
  <p:clrMapOvr>
    <a:masterClrMapping/>
  </p:clrMapOvr>
  <p:transition spd="slow"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vērtība">
  <a:themeElements>
    <a:clrScheme name="Lietuv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Atvērtīb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tvērtīb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4254</TotalTime>
  <Words>659</Words>
  <Application>Microsoft Office PowerPoint</Application>
  <PresentationFormat>On-screen Show (4:3)</PresentationFormat>
  <Paragraphs>210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Atvērtība</vt:lpstr>
      <vt:lpstr>Dzīvnieku īpašnieka pienākumi un dzīvniekveselības apmeklējumi jaunā Dzīvnieku veselības tiesību akta ietvaros</vt:lpstr>
      <vt:lpstr> Dzīvnieku veselības tiesību akts</vt:lpstr>
      <vt:lpstr>PowerPoint Presentation</vt:lpstr>
      <vt:lpstr>PowerPoint Presentation</vt:lpstr>
      <vt:lpstr>Dzīvnieku veselības tiesību akts </vt:lpstr>
      <vt:lpstr>OPERATORA PIENĀKUMI</vt:lpstr>
      <vt:lpstr>BIODROŠĪBA</vt:lpstr>
      <vt:lpstr>Piesardzīga un atbildīga zāļu lietošana</vt:lpstr>
      <vt:lpstr>PowerPoint Presentation</vt:lpstr>
      <vt:lpstr>Zināšanas par  dzīvnieku veselību</vt:lpstr>
      <vt:lpstr>Nepieciešamo zināšanu saturs  un apjoms </vt:lpstr>
      <vt:lpstr>Zināšanu iegūšanas veidi</vt:lpstr>
      <vt:lpstr>Dzīvniekveselības apmeklējumi</vt:lpstr>
      <vt:lpstr>Deleģējums EK izstrādāt  harmonizētas prasības</vt:lpstr>
      <vt:lpstr>Eiropas Veterinārārstu federācija  (EVF) par dzīvniekveselības apmeklējumiem</vt:lpstr>
      <vt:lpstr>Šī brīža situācija</vt:lpstr>
      <vt:lpstr>PowerPoint Presentation</vt:lpstr>
    </vt:vector>
  </TitlesOfParts>
  <Company>ZM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 VETERINARY DEPARTMENT</dc:title>
  <dc:creator>Jolanta.Bikova</dc:creator>
  <cp:lastModifiedBy>Zane</cp:lastModifiedBy>
  <cp:revision>178</cp:revision>
  <cp:lastPrinted>2013-08-15T11:53:39Z</cp:lastPrinted>
  <dcterms:created xsi:type="dcterms:W3CDTF">2008-03-25T14:42:17Z</dcterms:created>
  <dcterms:modified xsi:type="dcterms:W3CDTF">2021-04-16T08:06:27Z</dcterms:modified>
</cp:coreProperties>
</file>